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10"/>
  </p:notesMasterIdLst>
  <p:handoutMasterIdLst>
    <p:handoutMasterId r:id="rId11"/>
  </p:handoutMasterIdLst>
  <p:sldIdLst>
    <p:sldId id="529" r:id="rId2"/>
    <p:sldId id="531" r:id="rId3"/>
    <p:sldId id="532" r:id="rId4"/>
    <p:sldId id="533" r:id="rId5"/>
    <p:sldId id="534" r:id="rId6"/>
    <p:sldId id="535" r:id="rId7"/>
    <p:sldId id="536" r:id="rId8"/>
    <p:sldId id="537" r:id="rId9"/>
  </p:sldIdLst>
  <p:sldSz cx="9144000" cy="6858000" type="screen4x3"/>
  <p:notesSz cx="9947275" cy="6858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•"/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A584"/>
    <a:srgbClr val="024D98"/>
    <a:srgbClr val="FFCC00"/>
    <a:srgbClr val="1304DA"/>
    <a:srgbClr val="0F03B1"/>
    <a:srgbClr val="B4FCFE"/>
    <a:srgbClr val="B6E1FC"/>
    <a:srgbClr val="749AF8"/>
    <a:srgbClr val="025AB2"/>
    <a:srgbClr val="F7F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3979" autoAdjust="0"/>
  </p:normalViewPr>
  <p:slideViewPr>
    <p:cSldViewPr>
      <p:cViewPr varScale="1">
        <p:scale>
          <a:sx n="60" d="100"/>
          <a:sy n="60" d="100"/>
        </p:scale>
        <p:origin x="1388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3238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1" tIns="46276" rIns="92551" bIns="46276" numCol="1" anchor="t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2450" y="0"/>
            <a:ext cx="4313238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1" tIns="46276" rIns="92551" bIns="46276" numCol="1" anchor="t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4313238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1" tIns="46276" rIns="92551" bIns="46276" numCol="1" anchor="b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2450" y="6515100"/>
            <a:ext cx="4313238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1" tIns="46276" rIns="92551" bIns="46276" numCol="1" anchor="b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405D0090-9BF2-425D-8088-8F68BAE78A2C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4094702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5634038" y="0"/>
            <a:ext cx="431165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1F3F5-1886-4428-8AF8-B96DF096FD0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995363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5634038" y="6513513"/>
            <a:ext cx="431165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ECE62-9AA7-4857-A520-DFA0B2C1F7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79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14400" y="1828800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en-US" altLang="en-US" noProof="0" dirty="0" smtClean="0"/>
              <a:t>Click to edit Master Title Style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76600"/>
            <a:ext cx="6400800" cy="1752600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659563" y="6092825"/>
            <a:ext cx="2286000" cy="304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6629400" y="6400800"/>
            <a:ext cx="2286000" cy="228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7A817AD6-EEF7-4BD7-889A-7ABDE4A139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341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yamatábra: Kézi adatbevitel 5"/>
          <p:cNvSpPr/>
          <p:nvPr userDrawn="1"/>
        </p:nvSpPr>
        <p:spPr bwMode="auto">
          <a:xfrm flipH="1" flipV="1">
            <a:off x="3818" y="342"/>
            <a:ext cx="9144000" cy="1238008"/>
          </a:xfrm>
          <a:prstGeom prst="flowChartManualInput">
            <a:avLst/>
          </a:prstGeom>
          <a:solidFill>
            <a:srgbClr val="024D98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352928" cy="8032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hu-HU" dirty="0" smtClean="0"/>
              <a:t>Mintacím szerkesztése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340768"/>
            <a:ext cx="8352928" cy="5400600"/>
          </a:xfrm>
        </p:spPr>
        <p:txBody>
          <a:bodyPr/>
          <a:lstStyle>
            <a:lvl1pPr marL="355600" indent="-355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sz="20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891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blackWhite">
          <a:xfrm>
            <a:off x="1600200" y="-2209800"/>
            <a:ext cx="1588" cy="1587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hu-HU" alt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11187" y="307706"/>
            <a:ext cx="8137525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7" y="1411255"/>
            <a:ext cx="8137525" cy="5330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 </a:t>
            </a:r>
          </a:p>
          <a:p>
            <a:pPr lvl="3"/>
            <a:endParaRPr lang="en-US" altLang="en-US" dirty="0" smtClean="0"/>
          </a:p>
        </p:txBody>
      </p:sp>
      <p:sp>
        <p:nvSpPr>
          <p:cNvPr id="1032" name="Rectangle 14"/>
          <p:cNvSpPr>
            <a:spLocks noChangeArrowheads="1"/>
          </p:cNvSpPr>
          <p:nvPr userDrawn="1"/>
        </p:nvSpPr>
        <p:spPr bwMode="auto">
          <a:xfrm>
            <a:off x="107504" y="6464504"/>
            <a:ext cx="75557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fld id="{4149AC8E-FA54-4A61-A395-226145D10543}" type="slidenum">
              <a:rPr lang="en-US" altLang="en-US" sz="1200" b="1" smtClean="0"/>
              <a:pPr eaLnBrk="1" hangingPunct="1">
                <a:buFontTx/>
                <a:buNone/>
                <a:defRPr/>
              </a:pPr>
              <a:t>‹#›</a:t>
            </a:fld>
            <a:endParaRPr lang="en-US" altLang="en-US" sz="1200" b="1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chemeClr val="tx1"/>
        </a:buClr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chemeClr val="tx1"/>
        </a:buClr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chemeClr val="tx1"/>
        </a:buClr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chemeClr val="tx1"/>
        </a:buClr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chemeClr val="tx1"/>
        </a:buClr>
        <a:defRPr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defRPr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defRPr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defRPr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emenyi.andrea@btk.ppke.h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remenyi.andrea.btk.ppke.h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tk.ppke.hu/nyelvtudomanyi-doktori-iskola" TargetMode="External"/><Relationship Id="rId2" Type="http://schemas.openxmlformats.org/officeDocument/2006/relationships/hyperlink" Target="https://btk.ppke.hu/nydi-applied-linguistic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7504" y="2348880"/>
            <a:ext cx="8892480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1"/>
              </a:buClr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1"/>
              </a:buClr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1"/>
              </a:buClr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None/>
            </a:pPr>
            <a:r>
              <a:rPr lang="hu-HU" sz="3200" b="1" i="1" dirty="0" err="1"/>
              <a:t>Studies</a:t>
            </a:r>
            <a:r>
              <a:rPr lang="hu-HU" sz="3200" b="1" i="1" dirty="0"/>
              <a:t> </a:t>
            </a:r>
            <a:r>
              <a:rPr lang="hu-HU" sz="3200" b="1" i="1" dirty="0" err="1"/>
              <a:t>at</a:t>
            </a:r>
            <a:r>
              <a:rPr lang="hu-HU" sz="3200" b="1" i="1" dirty="0"/>
              <a:t> </a:t>
            </a:r>
            <a:r>
              <a:rPr lang="hu-HU" sz="3200" b="1" i="1" dirty="0" err="1" smtClean="0"/>
              <a:t>the</a:t>
            </a:r>
            <a:endParaRPr lang="hu-HU" sz="3200" b="1" i="1" dirty="0" smtClean="0"/>
          </a:p>
          <a:p>
            <a:pPr algn="ctr">
              <a:buNone/>
            </a:pPr>
            <a:r>
              <a:rPr lang="hu-HU" sz="3200" b="1" i="1" dirty="0" err="1" smtClean="0"/>
              <a:t>Applied</a:t>
            </a:r>
            <a:r>
              <a:rPr lang="hu-HU" sz="3200" b="1" i="1" dirty="0" smtClean="0"/>
              <a:t> </a:t>
            </a:r>
            <a:r>
              <a:rPr lang="hu-HU" sz="3200" b="1" i="1" dirty="0" err="1" smtClean="0"/>
              <a:t>Linguistics</a:t>
            </a:r>
            <a:r>
              <a:rPr lang="hu-HU" sz="3200" b="1" i="1" dirty="0" smtClean="0"/>
              <a:t> Programme of  </a:t>
            </a:r>
          </a:p>
          <a:p>
            <a:pPr algn="ctr">
              <a:buNone/>
            </a:pPr>
            <a:r>
              <a:rPr lang="hu-HU" sz="3200" b="1" i="1" dirty="0" err="1" smtClean="0"/>
              <a:t>the</a:t>
            </a:r>
            <a:r>
              <a:rPr lang="hu-HU" sz="3200" b="1" i="1" dirty="0" smtClean="0"/>
              <a:t> </a:t>
            </a:r>
            <a:r>
              <a:rPr lang="hu-HU" sz="3200" b="1" i="1" dirty="0" err="1" smtClean="0"/>
              <a:t>Doctoral</a:t>
            </a:r>
            <a:r>
              <a:rPr lang="hu-HU" sz="3200" b="1" i="1" dirty="0" smtClean="0"/>
              <a:t> </a:t>
            </a:r>
            <a:r>
              <a:rPr lang="hu-HU" sz="3200" b="1" i="1" dirty="0" err="1"/>
              <a:t>School</a:t>
            </a:r>
            <a:r>
              <a:rPr lang="hu-HU" sz="3200" b="1" i="1" dirty="0"/>
              <a:t> of </a:t>
            </a:r>
            <a:r>
              <a:rPr lang="hu-HU" sz="3200" b="1" i="1" dirty="0" err="1"/>
              <a:t>Linguistics</a:t>
            </a:r>
            <a:endParaRPr lang="hu-HU" sz="3200" b="1" i="1" dirty="0"/>
          </a:p>
          <a:p>
            <a:pPr algn="ctr">
              <a:buNone/>
            </a:pPr>
            <a:endParaRPr lang="hu-HU" sz="3200" b="1" dirty="0" smtClean="0"/>
          </a:p>
          <a:p>
            <a:pPr algn="ctr">
              <a:buNone/>
            </a:pPr>
            <a:r>
              <a:rPr lang="hu-HU" sz="3200" b="1" dirty="0" err="1" smtClean="0"/>
              <a:t>Introduction</a:t>
            </a:r>
            <a:endParaRPr lang="hu-HU" sz="3200" b="1" dirty="0"/>
          </a:p>
          <a:p>
            <a:pPr algn="ctr">
              <a:buNone/>
            </a:pPr>
            <a:r>
              <a:rPr lang="hu-HU" sz="3200" b="1" dirty="0" smtClean="0"/>
              <a:t>2025</a:t>
            </a:r>
            <a:endParaRPr lang="hu-HU" sz="3200" b="1" dirty="0"/>
          </a:p>
          <a:p>
            <a:pPr eaLnBrk="1" hangingPunct="1">
              <a:buNone/>
            </a:pPr>
            <a:endParaRPr lang="hu-HU" altLang="en-US" sz="3000" b="1" kern="0" dirty="0">
              <a:solidFill>
                <a:schemeClr val="bg1"/>
              </a:solidFill>
            </a:endParaRPr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306004"/>
            <a:ext cx="1368152" cy="2171018"/>
          </a:xfrm>
          <a:prstGeom prst="rect">
            <a:avLst/>
          </a:prstGeom>
        </p:spPr>
      </p:pic>
      <p:sp>
        <p:nvSpPr>
          <p:cNvPr id="10" name="Rectangle 7"/>
          <p:cNvSpPr>
            <a:spLocks noGrp="1" noChangeArrowheads="1"/>
          </p:cNvSpPr>
          <p:nvPr>
            <p:ph type="dt" sz="quarter" idx="10"/>
          </p:nvPr>
        </p:nvSpPr>
        <p:spPr>
          <a:xfrm>
            <a:off x="3851920" y="5589240"/>
            <a:ext cx="4997524" cy="936958"/>
          </a:xfrm>
          <a:noFill/>
        </p:spPr>
        <p:txBody>
          <a:bodyPr/>
          <a:lstStyle>
            <a:lvl1pPr eaLnBrk="0" hangingPunct="0">
              <a:spcBef>
                <a:spcPct val="60000"/>
              </a:spcBef>
              <a:buClr>
                <a:schemeClr val="tx1"/>
              </a:buClr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40000"/>
              </a:spcBef>
              <a:buClr>
                <a:schemeClr val="tx1"/>
              </a:buCl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lnSpc>
                <a:spcPct val="95000"/>
              </a:lnSpc>
              <a:spcBef>
                <a:spcPct val="35000"/>
              </a:spcBef>
              <a:buClr>
                <a:schemeClr val="tx1"/>
              </a:buCl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lnSpc>
                <a:spcPct val="75000"/>
              </a:lnSpc>
              <a:spcBef>
                <a:spcPct val="30000"/>
              </a:spcBef>
              <a:buClr>
                <a:schemeClr val="tx1"/>
              </a:buCl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ct val="75000"/>
              </a:lnSpc>
              <a:spcBef>
                <a:spcPct val="30000"/>
              </a:spcBef>
              <a:buClr>
                <a:schemeClr val="tx1"/>
              </a:buClr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hu-HU" altLang="en-US" sz="1600" b="1" dirty="0">
                <a:latin typeface="+mn-lt"/>
              </a:rPr>
              <a:t>Andrea Reményi, PhD </a:t>
            </a:r>
            <a:endParaRPr lang="hu-HU" altLang="en-US" sz="1600" b="1" dirty="0" smtClean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hu-HU" sz="1600" dirty="0" smtClean="0">
                <a:latin typeface="+mn-lt"/>
                <a:hlinkClick r:id="rId3"/>
              </a:rPr>
              <a:t>remenyi.andrea@btk.ppke.hu</a:t>
            </a:r>
            <a:endParaRPr lang="hu-HU" sz="160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hu-HU" sz="1600" dirty="0">
                <a:latin typeface="+mn-lt"/>
                <a:hlinkClick r:id="rId4"/>
              </a:rPr>
              <a:t>http://remenyi.andrea.btk.ppke.hu</a:t>
            </a:r>
            <a:r>
              <a:rPr lang="hu-HU" sz="1600" dirty="0">
                <a:latin typeface="+mn-lt"/>
              </a:rPr>
              <a:t> </a:t>
            </a:r>
            <a:endParaRPr lang="en-GB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51401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92480" cy="883551"/>
          </a:xfrm>
        </p:spPr>
        <p:txBody>
          <a:bodyPr>
            <a:normAutofit/>
          </a:bodyPr>
          <a:lstStyle/>
          <a:p>
            <a:r>
              <a:rPr lang="hu-HU" dirty="0" err="1"/>
              <a:t>Study</a:t>
            </a:r>
            <a:r>
              <a:rPr lang="hu-HU" dirty="0"/>
              <a:t> </a:t>
            </a:r>
            <a:r>
              <a:rPr lang="hu-HU" dirty="0" err="1" smtClean="0"/>
              <a:t>structure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doctoral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4 </a:t>
            </a:r>
            <a:r>
              <a:rPr lang="hu-HU" dirty="0" err="1"/>
              <a:t>years</a:t>
            </a:r>
            <a:r>
              <a:rPr lang="hu-HU" dirty="0"/>
              <a:t> = 8 </a:t>
            </a:r>
            <a:r>
              <a:rPr lang="hu-HU" dirty="0" err="1" smtClean="0"/>
              <a:t>semesters</a:t>
            </a:r>
            <a:r>
              <a:rPr lang="hu-HU" dirty="0" smtClean="0"/>
              <a:t>, </a:t>
            </a:r>
            <a:r>
              <a:rPr lang="hu-HU" dirty="0"/>
              <a:t>240 </a:t>
            </a:r>
            <a:r>
              <a:rPr lang="hu-HU" dirty="0" err="1"/>
              <a:t>credits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 smtClean="0"/>
              <a:t>collect</a:t>
            </a:r>
            <a:endParaRPr lang="hu-HU" dirty="0" smtClean="0"/>
          </a:p>
          <a:p>
            <a:r>
              <a:rPr lang="hu-HU" dirty="0" smtClean="0"/>
              <a:t>(152 </a:t>
            </a:r>
            <a:r>
              <a:rPr lang="hu-HU" dirty="0" err="1" smtClean="0"/>
              <a:t>coursework+consultations</a:t>
            </a:r>
            <a:r>
              <a:rPr lang="hu-HU" dirty="0" smtClean="0"/>
              <a:t>, 88 </a:t>
            </a:r>
            <a:r>
              <a:rPr lang="hu-HU" dirty="0" err="1" smtClean="0"/>
              <a:t>research</a:t>
            </a:r>
            <a:r>
              <a:rPr lang="hu-HU" dirty="0" smtClean="0"/>
              <a:t> and </a:t>
            </a:r>
            <a:r>
              <a:rPr lang="hu-HU" dirty="0" err="1" smtClean="0"/>
              <a:t>publication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phases</a:t>
            </a:r>
            <a:r>
              <a:rPr lang="hu-HU" dirty="0"/>
              <a:t>:</a:t>
            </a:r>
          </a:p>
          <a:p>
            <a:pPr marL="542925" indent="-361950">
              <a:buFont typeface="Arial" panose="020B0604020202020204" pitchFamily="34" charset="0"/>
              <a:buChar char="•"/>
            </a:pPr>
            <a:r>
              <a:rPr lang="hu-HU" dirty="0" err="1" smtClean="0"/>
              <a:t>Semesters</a:t>
            </a:r>
            <a:r>
              <a:rPr lang="hu-HU" dirty="0" smtClean="0"/>
              <a:t> </a:t>
            </a:r>
            <a:r>
              <a:rPr lang="hu-HU" dirty="0"/>
              <a:t>1-4: </a:t>
            </a:r>
            <a:r>
              <a:rPr lang="hu-HU" dirty="0" err="1"/>
              <a:t>course</a:t>
            </a:r>
            <a:r>
              <a:rPr lang="hu-HU" dirty="0"/>
              <a:t> </a:t>
            </a:r>
            <a:r>
              <a:rPr lang="hu-HU" dirty="0" err="1"/>
              <a:t>work</a:t>
            </a:r>
            <a:r>
              <a:rPr lang="hu-HU" dirty="0"/>
              <a:t> and </a:t>
            </a:r>
            <a:r>
              <a:rPr lang="hu-HU" dirty="0" err="1" smtClean="0"/>
              <a:t>research</a:t>
            </a:r>
            <a:endParaRPr lang="hu-HU" dirty="0" smtClean="0"/>
          </a:p>
          <a:p>
            <a:pPr marL="1143000" lvl="1" indent="-457200"/>
            <a:r>
              <a:rPr lang="hu-HU" dirty="0" err="1" smtClean="0"/>
              <a:t>Courses</a:t>
            </a:r>
            <a:r>
              <a:rPr lang="hu-HU" dirty="0" smtClean="0"/>
              <a:t> + </a:t>
            </a:r>
            <a:r>
              <a:rPr lang="hu-HU" dirty="0" err="1" smtClean="0"/>
              <a:t>consultation</a:t>
            </a:r>
            <a:r>
              <a:rPr lang="hu-HU" dirty="0" smtClean="0"/>
              <a:t> + </a:t>
            </a:r>
            <a:r>
              <a:rPr lang="hu-HU" dirty="0" err="1" smtClean="0"/>
              <a:t>research</a:t>
            </a:r>
            <a:endParaRPr lang="hu-HU" dirty="0" smtClean="0"/>
          </a:p>
          <a:p>
            <a:pPr marL="1143000" lvl="1" indent="-457200"/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 of </a:t>
            </a:r>
            <a:r>
              <a:rPr lang="hu-HU" dirty="0" err="1" smtClean="0"/>
              <a:t>Semester</a:t>
            </a:r>
            <a:r>
              <a:rPr lang="hu-HU" dirty="0" smtClean="0"/>
              <a:t> 4: </a:t>
            </a:r>
            <a:r>
              <a:rPr lang="hu-HU" dirty="0" err="1"/>
              <a:t>C</a:t>
            </a:r>
            <a:r>
              <a:rPr lang="hu-HU" dirty="0" err="1" smtClean="0"/>
              <a:t>omplex</a:t>
            </a:r>
            <a:r>
              <a:rPr lang="hu-HU" dirty="0" smtClean="0"/>
              <a:t> </a:t>
            </a:r>
            <a:r>
              <a:rPr lang="hu-HU" dirty="0" err="1" smtClean="0"/>
              <a:t>Examination</a:t>
            </a:r>
            <a:r>
              <a:rPr lang="hu-HU" dirty="0" smtClean="0"/>
              <a:t> (CE)</a:t>
            </a:r>
          </a:p>
          <a:p>
            <a:pPr marL="1143000" lvl="1" indent="-457200"/>
            <a:r>
              <a:rPr lang="hu-HU" dirty="0" err="1" smtClean="0"/>
              <a:t>Collect</a:t>
            </a:r>
            <a:r>
              <a:rPr lang="hu-HU" dirty="0" smtClean="0"/>
              <a:t> </a:t>
            </a:r>
            <a:r>
              <a:rPr lang="hu-HU" dirty="0" err="1" smtClean="0"/>
              <a:t>all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course</a:t>
            </a:r>
            <a:r>
              <a:rPr lang="hu-HU" dirty="0" smtClean="0"/>
              <a:t> </a:t>
            </a:r>
            <a:r>
              <a:rPr lang="hu-HU" dirty="0" err="1" smtClean="0"/>
              <a:t>credits</a:t>
            </a:r>
            <a:r>
              <a:rPr lang="hu-HU" dirty="0" smtClean="0"/>
              <a:t> </a:t>
            </a:r>
            <a:r>
              <a:rPr lang="hu-HU" dirty="0" err="1" smtClean="0"/>
              <a:t>before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CE (</a:t>
            </a:r>
            <a:r>
              <a:rPr lang="hu-HU" dirty="0" err="1" smtClean="0"/>
              <a:t>except</a:t>
            </a:r>
            <a:r>
              <a:rPr lang="hu-HU" dirty="0" smtClean="0"/>
              <a:t> </a:t>
            </a:r>
            <a:r>
              <a:rPr lang="hu-HU" dirty="0" err="1" smtClean="0"/>
              <a:t>elective</a:t>
            </a:r>
            <a:r>
              <a:rPr lang="hu-HU" dirty="0" smtClean="0"/>
              <a:t> </a:t>
            </a:r>
            <a:r>
              <a:rPr lang="hu-HU" dirty="0" err="1" smtClean="0"/>
              <a:t>courses</a:t>
            </a:r>
            <a:r>
              <a:rPr lang="hu-HU" dirty="0" smtClean="0"/>
              <a:t>)</a:t>
            </a:r>
            <a:endParaRPr lang="hu-HU" dirty="0"/>
          </a:p>
          <a:p>
            <a:pPr marL="542925" indent="-361950">
              <a:buFont typeface="Arial" panose="020B0604020202020204" pitchFamily="34" charset="0"/>
              <a:buChar char="•"/>
            </a:pPr>
            <a:r>
              <a:rPr lang="hu-HU" dirty="0" err="1" smtClean="0"/>
              <a:t>Semesters</a:t>
            </a:r>
            <a:r>
              <a:rPr lang="hu-HU" dirty="0" smtClean="0"/>
              <a:t> </a:t>
            </a:r>
            <a:r>
              <a:rPr lang="hu-HU" dirty="0"/>
              <a:t>5-8: </a:t>
            </a:r>
            <a:r>
              <a:rPr lang="hu-HU" dirty="0" err="1"/>
              <a:t>research</a:t>
            </a:r>
            <a:r>
              <a:rPr lang="hu-HU" dirty="0"/>
              <a:t> and </a:t>
            </a:r>
            <a:r>
              <a:rPr lang="hu-HU" dirty="0" err="1"/>
              <a:t>dissertation</a:t>
            </a:r>
            <a:endParaRPr lang="hu-HU" dirty="0"/>
          </a:p>
          <a:p>
            <a:pPr marL="1143000" lvl="1" indent="-457200"/>
            <a:r>
              <a:rPr lang="hu-HU" dirty="0" err="1" smtClean="0"/>
              <a:t>Consultation</a:t>
            </a:r>
            <a:r>
              <a:rPr lang="hu-HU" dirty="0" smtClean="0"/>
              <a:t> + </a:t>
            </a:r>
            <a:r>
              <a:rPr lang="hu-HU" dirty="0" err="1" smtClean="0"/>
              <a:t>research</a:t>
            </a:r>
            <a:r>
              <a:rPr lang="hu-HU" dirty="0" smtClean="0"/>
              <a:t> + </a:t>
            </a:r>
            <a:r>
              <a:rPr lang="hu-HU" dirty="0" err="1" smtClean="0"/>
              <a:t>writing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dissertation</a:t>
            </a:r>
            <a:endParaRPr lang="hu-HU" dirty="0" smtClean="0"/>
          </a:p>
          <a:p>
            <a:pPr marL="1143000" lvl="1" indent="-457200"/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may</a:t>
            </a:r>
            <a:r>
              <a:rPr lang="hu-HU" dirty="0" smtClean="0"/>
              <a:t> </a:t>
            </a:r>
            <a:r>
              <a:rPr lang="hu-HU" dirty="0" err="1" smtClean="0"/>
              <a:t>take</a:t>
            </a:r>
            <a:r>
              <a:rPr lang="hu-HU" dirty="0" smtClean="0"/>
              <a:t> </a:t>
            </a:r>
            <a:r>
              <a:rPr lang="hu-HU" dirty="0" err="1" smtClean="0"/>
              <a:t>elective</a:t>
            </a:r>
            <a:r>
              <a:rPr lang="hu-HU" dirty="0" smtClean="0"/>
              <a:t> </a:t>
            </a:r>
            <a:r>
              <a:rPr lang="hu-HU" dirty="0" err="1" smtClean="0"/>
              <a:t>courses</a:t>
            </a:r>
            <a:r>
              <a:rPr lang="hu-HU" dirty="0" smtClean="0"/>
              <a:t> </a:t>
            </a:r>
            <a:r>
              <a:rPr lang="hu-HU" dirty="0" err="1" smtClean="0"/>
              <a:t>also</a:t>
            </a:r>
            <a:r>
              <a:rPr lang="hu-HU" dirty="0" smtClean="0"/>
              <a:t> in </a:t>
            </a:r>
            <a:r>
              <a:rPr lang="hu-HU" dirty="0" err="1" smtClean="0"/>
              <a:t>this</a:t>
            </a:r>
            <a:r>
              <a:rPr lang="hu-HU" dirty="0" smtClean="0"/>
              <a:t> </a:t>
            </a:r>
            <a:r>
              <a:rPr lang="hu-HU" dirty="0" err="1" smtClean="0"/>
              <a:t>phase</a:t>
            </a:r>
            <a:endParaRPr lang="hu-HU" dirty="0" smtClean="0"/>
          </a:p>
          <a:p>
            <a:pPr marL="1143000" lvl="1" indent="-457200"/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 of </a:t>
            </a:r>
            <a:r>
              <a:rPr lang="hu-HU" dirty="0" err="1" smtClean="0"/>
              <a:t>Semester</a:t>
            </a:r>
            <a:r>
              <a:rPr lang="hu-HU" dirty="0" smtClean="0"/>
              <a:t> 8 (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earlier</a:t>
            </a:r>
            <a:r>
              <a:rPr lang="hu-HU" dirty="0" smtClean="0"/>
              <a:t>): </a:t>
            </a:r>
            <a:r>
              <a:rPr lang="hu-HU" dirty="0" err="1" smtClean="0"/>
              <a:t>submit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dissertation</a:t>
            </a:r>
            <a:endParaRPr lang="hu-HU" dirty="0" smtClean="0"/>
          </a:p>
          <a:p>
            <a:pPr marL="1143000" lvl="1" indent="-457200"/>
            <a:r>
              <a:rPr lang="hu-HU" dirty="0" smtClean="0"/>
              <a:t>(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/>
              <a:t>d</a:t>
            </a:r>
            <a:r>
              <a:rPr lang="hu-HU" dirty="0" err="1" smtClean="0"/>
              <a:t>efence</a:t>
            </a:r>
            <a:r>
              <a:rPr lang="hu-HU" dirty="0" smtClean="0"/>
              <a:t> </a:t>
            </a:r>
            <a:r>
              <a:rPr lang="hu-HU" dirty="0" err="1" smtClean="0"/>
              <a:t>procedure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follow</a:t>
            </a:r>
            <a:r>
              <a:rPr lang="hu-HU" dirty="0" smtClean="0"/>
              <a:t> </a:t>
            </a:r>
            <a:r>
              <a:rPr lang="hu-HU" dirty="0" err="1" smtClean="0"/>
              <a:t>after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013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5821" y="365127"/>
            <a:ext cx="8513379" cy="759618"/>
          </a:xfrm>
        </p:spPr>
        <p:txBody>
          <a:bodyPr>
            <a:normAutofit/>
          </a:bodyPr>
          <a:lstStyle/>
          <a:p>
            <a:r>
              <a:rPr lang="hu-HU" sz="3900" dirty="0" err="1" smtClean="0"/>
              <a:t>Course</a:t>
            </a:r>
            <a:r>
              <a:rPr lang="hu-HU" sz="3900" dirty="0" smtClean="0"/>
              <a:t> </a:t>
            </a:r>
            <a:r>
              <a:rPr lang="hu-HU" sz="3900" dirty="0" err="1" smtClean="0"/>
              <a:t>work</a:t>
            </a:r>
            <a:r>
              <a:rPr lang="hu-HU" sz="3900" dirty="0" smtClean="0"/>
              <a:t> in </a:t>
            </a:r>
            <a:r>
              <a:rPr lang="hu-HU" sz="3900" dirty="0" err="1" smtClean="0"/>
              <a:t>Semesters</a:t>
            </a:r>
            <a:r>
              <a:rPr lang="hu-HU" sz="3900" dirty="0" smtClean="0"/>
              <a:t> 1-4</a:t>
            </a:r>
            <a:endParaRPr lang="hu-HU" sz="39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628650" y="1825624"/>
            <a:ext cx="8515350" cy="4895851"/>
          </a:xfrm>
        </p:spPr>
        <p:txBody>
          <a:bodyPr>
            <a:normAutofit fontScale="92500" lnSpcReduction="20000"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Compulsory</a:t>
            </a:r>
            <a:r>
              <a:rPr lang="hu-HU" dirty="0" smtClean="0"/>
              <a:t> </a:t>
            </a:r>
            <a:r>
              <a:rPr lang="hu-HU" dirty="0" err="1" smtClean="0"/>
              <a:t>course</a:t>
            </a:r>
            <a:r>
              <a:rPr lang="hu-HU" dirty="0" smtClean="0"/>
              <a:t> </a:t>
            </a:r>
            <a:r>
              <a:rPr lang="hu-HU" dirty="0" err="1" smtClean="0"/>
              <a:t>types</a:t>
            </a:r>
            <a:r>
              <a:rPr lang="hu-HU" dirty="0" smtClean="0"/>
              <a:t>: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dirty="0" smtClean="0"/>
              <a:t>General: </a:t>
            </a:r>
            <a:r>
              <a:rPr lang="hu-HU" dirty="0" err="1"/>
              <a:t>IntroAppling</a:t>
            </a:r>
            <a:r>
              <a:rPr lang="hu-HU" dirty="0"/>
              <a:t>, </a:t>
            </a:r>
            <a:r>
              <a:rPr lang="hu-HU" dirty="0" err="1"/>
              <a:t>Academic</a:t>
            </a:r>
            <a:r>
              <a:rPr lang="hu-HU" dirty="0"/>
              <a:t> </a:t>
            </a:r>
            <a:r>
              <a:rPr lang="hu-HU" dirty="0" smtClean="0"/>
              <a:t>English </a:t>
            </a:r>
            <a:r>
              <a:rPr lang="hu-HU" dirty="0"/>
              <a:t>(</a:t>
            </a:r>
            <a:r>
              <a:rPr lang="hu-HU" dirty="0" err="1"/>
              <a:t>Semester</a:t>
            </a:r>
            <a:r>
              <a:rPr lang="hu-HU" dirty="0"/>
              <a:t> 1</a:t>
            </a:r>
            <a:r>
              <a:rPr lang="hu-HU" dirty="0" smtClean="0"/>
              <a:t>), </a:t>
            </a:r>
            <a:r>
              <a:rPr lang="hu-HU" dirty="0" err="1" smtClean="0"/>
              <a:t>Syntax</a:t>
            </a:r>
            <a:r>
              <a:rPr lang="hu-HU" dirty="0" smtClean="0"/>
              <a:t>, </a:t>
            </a:r>
            <a:r>
              <a:rPr lang="hu-HU" dirty="0" err="1" smtClean="0"/>
              <a:t>Phonology</a:t>
            </a:r>
            <a:r>
              <a:rPr lang="hu-HU" dirty="0" smtClean="0"/>
              <a:t> (</a:t>
            </a:r>
            <a:r>
              <a:rPr lang="hu-HU" dirty="0" err="1" smtClean="0"/>
              <a:t>Semesters</a:t>
            </a:r>
            <a:r>
              <a:rPr lang="hu-HU" dirty="0" smtClean="0"/>
              <a:t> 1 </a:t>
            </a:r>
            <a:r>
              <a:rPr lang="hu-HU" dirty="0" err="1" smtClean="0"/>
              <a:t>or</a:t>
            </a:r>
            <a:r>
              <a:rPr lang="hu-HU" dirty="0" smtClean="0"/>
              <a:t> 2)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dirty="0" smtClean="0"/>
              <a:t>Research </a:t>
            </a:r>
            <a:r>
              <a:rPr lang="hu-HU" dirty="0" err="1" smtClean="0"/>
              <a:t>Methods</a:t>
            </a:r>
            <a:r>
              <a:rPr lang="hu-HU" dirty="0" smtClean="0"/>
              <a:t> 1 &amp; 2 (</a:t>
            </a:r>
            <a:r>
              <a:rPr lang="hu-HU" dirty="0" err="1" smtClean="0"/>
              <a:t>Semesters</a:t>
            </a:r>
            <a:r>
              <a:rPr lang="hu-HU" dirty="0" smtClean="0"/>
              <a:t> 2, 3): </a:t>
            </a:r>
            <a:r>
              <a:rPr lang="hu-HU" dirty="0" err="1" smtClean="0"/>
              <a:t>qualitative</a:t>
            </a:r>
            <a:r>
              <a:rPr lang="hu-HU" dirty="0" smtClean="0"/>
              <a:t>, </a:t>
            </a:r>
            <a:r>
              <a:rPr lang="hu-HU" dirty="0" err="1" smtClean="0"/>
              <a:t>quantitative</a:t>
            </a:r>
            <a:endParaRPr lang="hu-HU" dirty="0" smtClean="0"/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dirty="0" smtClean="0"/>
              <a:t>Research </a:t>
            </a:r>
            <a:r>
              <a:rPr lang="hu-HU" dirty="0" err="1" smtClean="0"/>
              <a:t>Skills</a:t>
            </a:r>
            <a:r>
              <a:rPr lang="hu-HU" dirty="0" smtClean="0"/>
              <a:t> </a:t>
            </a:r>
            <a:r>
              <a:rPr lang="hu-HU" dirty="0"/>
              <a:t>1 &amp; 2 (</a:t>
            </a:r>
            <a:r>
              <a:rPr lang="hu-HU" dirty="0" err="1"/>
              <a:t>Semesters</a:t>
            </a:r>
            <a:r>
              <a:rPr lang="hu-HU" dirty="0"/>
              <a:t> </a:t>
            </a:r>
            <a:r>
              <a:rPr lang="hu-HU" dirty="0" smtClean="0"/>
              <a:t>2, 4)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dirty="0" err="1" smtClean="0"/>
              <a:t>Compulsory</a:t>
            </a:r>
            <a:r>
              <a:rPr lang="hu-HU" dirty="0" smtClean="0"/>
              <a:t> </a:t>
            </a:r>
            <a:r>
              <a:rPr lang="hu-HU" dirty="0" err="1"/>
              <a:t>electives</a:t>
            </a:r>
            <a:r>
              <a:rPr lang="hu-HU" dirty="0"/>
              <a:t> A (</a:t>
            </a:r>
            <a:r>
              <a:rPr lang="hu-HU" dirty="0" err="1"/>
              <a:t>take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): </a:t>
            </a:r>
            <a:r>
              <a:rPr lang="hu-HU" dirty="0" err="1"/>
              <a:t>IntroLangPed</a:t>
            </a:r>
            <a:r>
              <a:rPr lang="hu-HU" dirty="0"/>
              <a:t>, Psycholing1, Socioling1, Pragmatics1, </a:t>
            </a:r>
            <a:r>
              <a:rPr lang="hu-HU" dirty="0" err="1"/>
              <a:t>IntroLangTech</a:t>
            </a:r>
            <a:r>
              <a:rPr lang="hu-HU" dirty="0"/>
              <a:t> (in </a:t>
            </a:r>
            <a:r>
              <a:rPr lang="hu-HU" dirty="0" err="1"/>
              <a:t>Semesters</a:t>
            </a:r>
            <a:r>
              <a:rPr lang="hu-HU" dirty="0"/>
              <a:t> 1 and 2)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dirty="0" err="1" smtClean="0"/>
              <a:t>Compulsory</a:t>
            </a:r>
            <a:r>
              <a:rPr lang="hu-HU" dirty="0" smtClean="0"/>
              <a:t> </a:t>
            </a:r>
            <a:r>
              <a:rPr lang="hu-HU" dirty="0" err="1"/>
              <a:t>electives</a:t>
            </a:r>
            <a:r>
              <a:rPr lang="hu-HU" dirty="0"/>
              <a:t> B: </a:t>
            </a:r>
            <a:r>
              <a:rPr lang="hu-HU" dirty="0" err="1"/>
              <a:t>Morphology</a:t>
            </a:r>
            <a:r>
              <a:rPr lang="hu-HU" dirty="0"/>
              <a:t> OR </a:t>
            </a:r>
            <a:r>
              <a:rPr lang="hu-HU" dirty="0" err="1"/>
              <a:t>Semantics</a:t>
            </a:r>
            <a:endParaRPr lang="hu-HU" dirty="0"/>
          </a:p>
          <a:p>
            <a:pPr>
              <a:lnSpc>
                <a:spcPct val="120000"/>
              </a:lnSpc>
            </a:pPr>
            <a:endParaRPr lang="hu-HU" dirty="0"/>
          </a:p>
        </p:txBody>
      </p:sp>
      <p:graphicFrame>
        <p:nvGraphicFramePr>
          <p:cNvPr id="7" name="Tartalom hely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573385"/>
              </p:ext>
            </p:extLst>
          </p:nvPr>
        </p:nvGraphicFramePr>
        <p:xfrm>
          <a:off x="639160" y="1340768"/>
          <a:ext cx="7886700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06164">
                  <a:extLst>
                    <a:ext uri="{9D8B030D-6E8A-4147-A177-3AD203B41FA5}">
                      <a16:colId xmlns:a16="http://schemas.microsoft.com/office/drawing/2014/main" val="3202411844"/>
                    </a:ext>
                  </a:extLst>
                </a:gridCol>
                <a:gridCol w="2511972">
                  <a:extLst>
                    <a:ext uri="{9D8B030D-6E8A-4147-A177-3AD203B41FA5}">
                      <a16:colId xmlns:a16="http://schemas.microsoft.com/office/drawing/2014/main" val="1684554127"/>
                    </a:ext>
                  </a:extLst>
                </a:gridCol>
                <a:gridCol w="2370888">
                  <a:extLst>
                    <a:ext uri="{9D8B030D-6E8A-4147-A177-3AD203B41FA5}">
                      <a16:colId xmlns:a16="http://schemas.microsoft.com/office/drawing/2014/main" val="3295481830"/>
                    </a:ext>
                  </a:extLst>
                </a:gridCol>
                <a:gridCol w="2297676">
                  <a:extLst>
                    <a:ext uri="{9D8B030D-6E8A-4147-A177-3AD203B41FA5}">
                      <a16:colId xmlns:a16="http://schemas.microsoft.com/office/drawing/2014/main" val="1833516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Sem.</a:t>
                      </a:r>
                      <a:endParaRPr lang="hu-H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Compulsory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courses</a:t>
                      </a:r>
                      <a:endParaRPr lang="hu-H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Consultations</a:t>
                      </a:r>
                      <a:endParaRPr lang="hu-H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Elective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courses</a:t>
                      </a:r>
                      <a:endParaRPr lang="hu-H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9213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 </a:t>
                      </a:r>
                      <a:r>
                        <a:rPr lang="hu-HU" dirty="0" err="1" smtClean="0"/>
                        <a:t>courses</a:t>
                      </a:r>
                      <a:r>
                        <a:rPr lang="hu-HU" dirty="0" smtClean="0"/>
                        <a:t>, 8 </a:t>
                      </a:r>
                      <a:r>
                        <a:rPr lang="hu-HU" dirty="0" err="1" smtClean="0"/>
                        <a:t>credits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each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Weekly</a:t>
                      </a:r>
                      <a:r>
                        <a:rPr lang="hu-HU" dirty="0" smtClean="0"/>
                        <a:t>/</a:t>
                      </a:r>
                      <a:r>
                        <a:rPr lang="hu-HU" dirty="0" err="1" smtClean="0"/>
                        <a:t>biweekly</a:t>
                      </a:r>
                      <a:r>
                        <a:rPr lang="hu-HU" dirty="0" smtClean="0"/>
                        <a:t>, 5 </a:t>
                      </a:r>
                      <a:r>
                        <a:rPr lang="hu-HU" dirty="0" err="1" smtClean="0"/>
                        <a:t>cr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hu-HU" dirty="0" smtClean="0"/>
                    </a:p>
                    <a:p>
                      <a:pPr algn="ctr"/>
                      <a:r>
                        <a:rPr lang="hu-HU" dirty="0" err="1" smtClean="0"/>
                        <a:t>Altogether</a:t>
                      </a:r>
                      <a:r>
                        <a:rPr lang="hu-HU" dirty="0" smtClean="0"/>
                        <a:t> 4 </a:t>
                      </a:r>
                      <a:r>
                        <a:rPr lang="hu-HU" dirty="0" err="1" smtClean="0"/>
                        <a:t>elective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courses</a:t>
                      </a:r>
                      <a:r>
                        <a:rPr lang="hu-HU" dirty="0" smtClean="0"/>
                        <a:t>, 8 </a:t>
                      </a:r>
                      <a:r>
                        <a:rPr lang="hu-HU" dirty="0" err="1" smtClean="0"/>
                        <a:t>credits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each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409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 </a:t>
                      </a:r>
                      <a:r>
                        <a:rPr lang="hu-HU" dirty="0" err="1" smtClean="0"/>
                        <a:t>courses</a:t>
                      </a:r>
                      <a:r>
                        <a:rPr lang="hu-HU" dirty="0" smtClean="0"/>
                        <a:t>, 8 </a:t>
                      </a:r>
                      <a:r>
                        <a:rPr lang="hu-HU" dirty="0" err="1" smtClean="0"/>
                        <a:t>credits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each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Weekly</a:t>
                      </a:r>
                      <a:r>
                        <a:rPr lang="hu-HU" dirty="0" smtClean="0"/>
                        <a:t>/</a:t>
                      </a:r>
                      <a:r>
                        <a:rPr lang="hu-HU" dirty="0" err="1" smtClean="0"/>
                        <a:t>biweekly</a:t>
                      </a:r>
                      <a:r>
                        <a:rPr lang="hu-HU" dirty="0" smtClean="0"/>
                        <a:t>, 5 </a:t>
                      </a:r>
                      <a:r>
                        <a:rPr lang="hu-HU" dirty="0" err="1" smtClean="0"/>
                        <a:t>cr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483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 </a:t>
                      </a:r>
                      <a:r>
                        <a:rPr lang="hu-HU" dirty="0" err="1" smtClean="0"/>
                        <a:t>course</a:t>
                      </a:r>
                      <a:r>
                        <a:rPr lang="hu-HU" dirty="0" smtClean="0"/>
                        <a:t>, 8 </a:t>
                      </a:r>
                      <a:r>
                        <a:rPr lang="hu-HU" dirty="0" err="1" smtClean="0"/>
                        <a:t>credits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Weekly</a:t>
                      </a:r>
                      <a:r>
                        <a:rPr lang="hu-HU" dirty="0" smtClean="0"/>
                        <a:t>/</a:t>
                      </a:r>
                      <a:r>
                        <a:rPr lang="hu-HU" dirty="0" err="1" smtClean="0"/>
                        <a:t>biweekly</a:t>
                      </a:r>
                      <a:r>
                        <a:rPr lang="hu-HU" dirty="0" smtClean="0"/>
                        <a:t>, 5 </a:t>
                      </a:r>
                      <a:r>
                        <a:rPr lang="hu-HU" dirty="0" err="1" smtClean="0"/>
                        <a:t>cr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58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 </a:t>
                      </a:r>
                      <a:r>
                        <a:rPr lang="hu-HU" dirty="0" err="1" smtClean="0"/>
                        <a:t>course</a:t>
                      </a:r>
                      <a:r>
                        <a:rPr lang="hu-HU" dirty="0" smtClean="0"/>
                        <a:t>, 8 </a:t>
                      </a:r>
                      <a:r>
                        <a:rPr lang="hu-HU" dirty="0" err="1" smtClean="0"/>
                        <a:t>credits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Weekly</a:t>
                      </a:r>
                      <a:r>
                        <a:rPr lang="hu-HU" dirty="0" smtClean="0"/>
                        <a:t>/</a:t>
                      </a:r>
                      <a:r>
                        <a:rPr lang="hu-HU" dirty="0" err="1" smtClean="0"/>
                        <a:t>biweekly</a:t>
                      </a:r>
                      <a:r>
                        <a:rPr lang="hu-HU" dirty="0" smtClean="0"/>
                        <a:t>, 5 </a:t>
                      </a:r>
                      <a:r>
                        <a:rPr lang="hu-HU" dirty="0" err="1" smtClean="0"/>
                        <a:t>cr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995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Sum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aseline="0" dirty="0" smtClean="0"/>
                        <a:t>80 </a:t>
                      </a:r>
                      <a:r>
                        <a:rPr lang="hu-HU" baseline="0" dirty="0" err="1" smtClean="0"/>
                        <a:t>credits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20 </a:t>
                      </a:r>
                      <a:r>
                        <a:rPr lang="hu-HU" dirty="0" err="1" smtClean="0"/>
                        <a:t>credits</a:t>
                      </a:r>
                      <a:endParaRPr lang="hu-HU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32 </a:t>
                      </a:r>
                      <a:r>
                        <a:rPr lang="hu-HU" dirty="0" err="1" smtClean="0"/>
                        <a:t>credits</a:t>
                      </a:r>
                      <a:endParaRPr lang="hu-H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343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4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complex</a:t>
            </a:r>
            <a:r>
              <a:rPr lang="hu-HU" dirty="0" smtClean="0"/>
              <a:t> </a:t>
            </a:r>
            <a:r>
              <a:rPr lang="hu-HU" dirty="0" err="1" smtClean="0"/>
              <a:t>examination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 of </a:t>
            </a:r>
            <a:r>
              <a:rPr lang="hu-HU" dirty="0" err="1" smtClean="0"/>
              <a:t>Semester</a:t>
            </a:r>
            <a:r>
              <a:rPr lang="hu-HU" dirty="0" smtClean="0"/>
              <a:t> 4</a:t>
            </a:r>
          </a:p>
          <a:p>
            <a:r>
              <a:rPr lang="hu-HU" dirty="0" err="1" smtClean="0"/>
              <a:t>Oral</a:t>
            </a:r>
            <a:r>
              <a:rPr lang="hu-HU" dirty="0" smtClean="0"/>
              <a:t> </a:t>
            </a:r>
            <a:r>
              <a:rPr lang="hu-HU" dirty="0" err="1" smtClean="0"/>
              <a:t>exam</a:t>
            </a:r>
            <a:endParaRPr lang="hu-HU" dirty="0" smtClean="0"/>
          </a:p>
          <a:p>
            <a:r>
              <a:rPr lang="hu-HU" dirty="0" err="1" smtClean="0"/>
              <a:t>Two</a:t>
            </a:r>
            <a:r>
              <a:rPr lang="hu-HU" dirty="0" smtClean="0"/>
              <a:t> </a:t>
            </a:r>
            <a:r>
              <a:rPr lang="hu-HU" dirty="0" err="1" smtClean="0"/>
              <a:t>parts</a:t>
            </a:r>
            <a:r>
              <a:rPr lang="hu-H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Theoretical</a:t>
            </a:r>
            <a:r>
              <a:rPr lang="hu-HU" dirty="0" smtClean="0"/>
              <a:t> part, 2 </a:t>
            </a:r>
            <a:r>
              <a:rPr lang="hu-HU" dirty="0" err="1" smtClean="0"/>
              <a:t>topics</a:t>
            </a:r>
            <a:endParaRPr lang="hu-H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Dissertation</a:t>
            </a:r>
            <a:r>
              <a:rPr lang="hu-HU" dirty="0" smtClean="0"/>
              <a:t> part: </a:t>
            </a:r>
            <a:r>
              <a:rPr lang="hu-HU" dirty="0" err="1" smtClean="0"/>
              <a:t>research</a:t>
            </a:r>
            <a:r>
              <a:rPr lang="hu-HU" dirty="0" smtClean="0"/>
              <a:t> </a:t>
            </a:r>
            <a:r>
              <a:rPr lang="hu-HU" dirty="0" err="1" smtClean="0"/>
              <a:t>plan</a:t>
            </a:r>
            <a:r>
              <a:rPr lang="hu-HU" dirty="0" smtClean="0"/>
              <a:t> </a:t>
            </a:r>
            <a:r>
              <a:rPr lang="hu-HU" dirty="0" err="1" smtClean="0"/>
              <a:t>presented</a:t>
            </a:r>
            <a:r>
              <a:rPr lang="hu-HU" dirty="0" smtClean="0"/>
              <a:t> and </a:t>
            </a:r>
            <a:r>
              <a:rPr lang="hu-HU" dirty="0" err="1" smtClean="0"/>
              <a:t>defended</a:t>
            </a:r>
            <a:endParaRPr lang="hu-HU" dirty="0" smtClean="0"/>
          </a:p>
          <a:p>
            <a:r>
              <a:rPr lang="hu-HU" dirty="0" err="1" smtClean="0"/>
              <a:t>See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i="1" dirty="0" smtClean="0"/>
              <a:t>Programme </a:t>
            </a:r>
            <a:r>
              <a:rPr lang="hu-HU" i="1" dirty="0" err="1" smtClean="0"/>
              <a:t>plan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further</a:t>
            </a:r>
            <a:r>
              <a:rPr lang="hu-HU" dirty="0" smtClean="0"/>
              <a:t> </a:t>
            </a:r>
            <a:r>
              <a:rPr lang="hu-HU" dirty="0" err="1" smtClean="0"/>
              <a:t>details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8739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Research and </a:t>
            </a:r>
            <a:r>
              <a:rPr lang="hu-HU" dirty="0" err="1" smtClean="0"/>
              <a:t>publication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428988"/>
            <a:ext cx="8640960" cy="5400600"/>
          </a:xfrm>
        </p:spPr>
        <p:txBody>
          <a:bodyPr>
            <a:normAutofit/>
          </a:bodyPr>
          <a:lstStyle/>
          <a:p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least</a:t>
            </a:r>
            <a:r>
              <a:rPr lang="hu-HU" dirty="0" smtClean="0"/>
              <a:t> 88 </a:t>
            </a:r>
            <a:r>
              <a:rPr lang="hu-HU" dirty="0" err="1" smtClean="0"/>
              <a:t>credits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collect</a:t>
            </a:r>
            <a:r>
              <a:rPr lang="hu-HU" dirty="0" smtClean="0"/>
              <a:t> in </a:t>
            </a:r>
            <a:r>
              <a:rPr lang="hu-HU" dirty="0" err="1" smtClean="0"/>
              <a:t>Semesters</a:t>
            </a:r>
            <a:r>
              <a:rPr lang="hu-HU" dirty="0" smtClean="0"/>
              <a:t> 1-8.</a:t>
            </a:r>
          </a:p>
          <a:p>
            <a:r>
              <a:rPr lang="hu-HU" dirty="0" smtClean="0"/>
              <a:t>Credit </a:t>
            </a:r>
            <a:r>
              <a:rPr lang="hu-HU" dirty="0" err="1" smtClean="0"/>
              <a:t>possibilities</a:t>
            </a:r>
            <a:r>
              <a:rPr lang="hu-H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Academic</a:t>
            </a:r>
            <a:r>
              <a:rPr lang="hu-HU" dirty="0" smtClean="0"/>
              <a:t> </a:t>
            </a:r>
            <a:r>
              <a:rPr lang="hu-HU" dirty="0" err="1" smtClean="0"/>
              <a:t>publications</a:t>
            </a:r>
            <a:r>
              <a:rPr lang="hu-HU" dirty="0" smtClean="0"/>
              <a:t> (min. </a:t>
            </a:r>
            <a:r>
              <a:rPr lang="hu-HU" dirty="0" err="1" smtClean="0"/>
              <a:t>three</a:t>
            </a:r>
            <a:r>
              <a:rPr lang="hu-HU" dirty="0" smtClean="0"/>
              <a:t> </a:t>
            </a:r>
            <a:r>
              <a:rPr lang="hu-HU" dirty="0" err="1" smtClean="0"/>
              <a:t>academic</a:t>
            </a:r>
            <a:r>
              <a:rPr lang="hu-HU" dirty="0" smtClean="0"/>
              <a:t> </a:t>
            </a:r>
            <a:r>
              <a:rPr lang="hu-HU" dirty="0" err="1" smtClean="0"/>
              <a:t>papers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expected</a:t>
            </a:r>
            <a:r>
              <a:rPr lang="hu-HU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Academic</a:t>
            </a:r>
            <a:r>
              <a:rPr lang="hu-HU" dirty="0" smtClean="0"/>
              <a:t> </a:t>
            </a:r>
            <a:r>
              <a:rPr lang="hu-HU" dirty="0" err="1" smtClean="0"/>
              <a:t>talks</a:t>
            </a:r>
            <a:endParaRPr lang="hu-H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Talks</a:t>
            </a:r>
            <a:r>
              <a:rPr lang="hu-HU" dirty="0" smtClean="0"/>
              <a:t>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workshop</a:t>
            </a:r>
            <a:r>
              <a:rPr lang="hu-HU" dirty="0" smtClean="0"/>
              <a:t> conferences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doctoral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 (</a:t>
            </a:r>
            <a:r>
              <a:rPr lang="hu-HU" dirty="0" err="1" smtClean="0"/>
              <a:t>held</a:t>
            </a:r>
            <a:r>
              <a:rPr lang="hu-HU" dirty="0" smtClean="0"/>
              <a:t>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 of </a:t>
            </a:r>
            <a:r>
              <a:rPr lang="hu-HU" dirty="0" err="1" smtClean="0"/>
              <a:t>each</a:t>
            </a:r>
            <a:r>
              <a:rPr lang="hu-HU" dirty="0" smtClean="0"/>
              <a:t> </a:t>
            </a:r>
            <a:r>
              <a:rPr lang="hu-HU" dirty="0" err="1" smtClean="0"/>
              <a:t>semester</a:t>
            </a:r>
            <a:r>
              <a:rPr lang="hu-HU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Other</a:t>
            </a:r>
            <a:r>
              <a:rPr lang="hu-HU" dirty="0" smtClean="0"/>
              <a:t> </a:t>
            </a:r>
            <a:r>
              <a:rPr lang="hu-HU" dirty="0" err="1" smtClean="0"/>
              <a:t>similar</a:t>
            </a:r>
            <a:r>
              <a:rPr lang="hu-HU" dirty="0" smtClean="0"/>
              <a:t> </a:t>
            </a:r>
            <a:r>
              <a:rPr lang="hu-HU" dirty="0" err="1" smtClean="0"/>
              <a:t>activities</a:t>
            </a:r>
            <a:endParaRPr lang="hu-H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 smtClean="0"/>
              <a:t>Teaching</a:t>
            </a:r>
            <a:r>
              <a:rPr lang="hu-HU" dirty="0" smtClean="0"/>
              <a:t>/</a:t>
            </a:r>
            <a:r>
              <a:rPr lang="hu-HU" dirty="0" err="1" smtClean="0"/>
              <a:t>teaching</a:t>
            </a:r>
            <a:r>
              <a:rPr lang="hu-HU" dirty="0" smtClean="0"/>
              <a:t> </a:t>
            </a:r>
            <a:r>
              <a:rPr lang="hu-HU" dirty="0" err="1" smtClean="0"/>
              <a:t>assistance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See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i="1" dirty="0" smtClean="0"/>
              <a:t>Programme </a:t>
            </a:r>
            <a:r>
              <a:rPr lang="hu-HU" i="1" dirty="0" err="1" smtClean="0"/>
              <a:t>plan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further</a:t>
            </a:r>
            <a:r>
              <a:rPr lang="hu-HU" dirty="0" smtClean="0"/>
              <a:t> </a:t>
            </a:r>
            <a:r>
              <a:rPr lang="hu-HU" dirty="0" err="1" smtClean="0"/>
              <a:t>details</a:t>
            </a:r>
            <a:r>
              <a:rPr lang="hu-HU" dirty="0" smtClean="0"/>
              <a:t>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492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Structure</a:t>
            </a:r>
            <a:r>
              <a:rPr lang="hu-HU" dirty="0" smtClean="0"/>
              <a:t> of </a:t>
            </a:r>
            <a:r>
              <a:rPr lang="hu-HU" dirty="0" err="1" smtClean="0"/>
              <a:t>this</a:t>
            </a:r>
            <a:r>
              <a:rPr lang="hu-HU" dirty="0" smtClean="0"/>
              <a:t> </a:t>
            </a:r>
            <a:r>
              <a:rPr lang="hu-HU" dirty="0" err="1" smtClean="0"/>
              <a:t>semester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49" y="1825625"/>
            <a:ext cx="8168509" cy="4351338"/>
          </a:xfrm>
        </p:spPr>
        <p:txBody>
          <a:bodyPr>
            <a:normAutofit/>
          </a:bodyPr>
          <a:lstStyle/>
          <a:p>
            <a:r>
              <a:rPr lang="hu-HU" dirty="0" err="1" smtClean="0"/>
              <a:t>Course</a:t>
            </a:r>
            <a:r>
              <a:rPr lang="hu-HU" dirty="0" smtClean="0"/>
              <a:t> </a:t>
            </a:r>
            <a:r>
              <a:rPr lang="hu-HU" dirty="0" err="1" smtClean="0"/>
              <a:t>registration</a:t>
            </a:r>
            <a:r>
              <a:rPr lang="hu-HU" dirty="0" smtClean="0"/>
              <a:t> </a:t>
            </a:r>
            <a:r>
              <a:rPr lang="hu-HU" dirty="0" err="1" smtClean="0"/>
              <a:t>period</a:t>
            </a:r>
            <a:r>
              <a:rPr lang="hu-HU" dirty="0" smtClean="0"/>
              <a:t> </a:t>
            </a:r>
            <a:r>
              <a:rPr lang="hu-HU" dirty="0" err="1"/>
              <a:t>till</a:t>
            </a:r>
            <a:r>
              <a:rPr lang="hu-HU" dirty="0"/>
              <a:t> </a:t>
            </a:r>
            <a:r>
              <a:rPr lang="hu-HU" dirty="0" smtClean="0"/>
              <a:t>14:00 </a:t>
            </a:r>
            <a:r>
              <a:rPr lang="hu-HU" dirty="0" err="1"/>
              <a:t>September</a:t>
            </a:r>
            <a:r>
              <a:rPr lang="hu-HU" dirty="0"/>
              <a:t> 12 </a:t>
            </a:r>
            <a:r>
              <a:rPr lang="hu-HU" dirty="0" smtClean="0"/>
              <a:t>– </a:t>
            </a:r>
            <a:r>
              <a:rPr lang="hu-HU" dirty="0" err="1" smtClean="0"/>
              <a:t>tomorrow</a:t>
            </a:r>
            <a:r>
              <a:rPr lang="hu-HU" dirty="0" smtClean="0"/>
              <a:t>! </a:t>
            </a:r>
            <a:endParaRPr lang="hu-HU" dirty="0"/>
          </a:p>
          <a:p>
            <a:r>
              <a:rPr lang="hu-HU" dirty="0" smtClean="0"/>
              <a:t> (</a:t>
            </a:r>
            <a:r>
              <a:rPr lang="hu-HU" dirty="0" err="1" smtClean="0"/>
              <a:t>through</a:t>
            </a:r>
            <a:r>
              <a:rPr lang="hu-HU" dirty="0" smtClean="0"/>
              <a:t> Neptun)</a:t>
            </a:r>
          </a:p>
          <a:p>
            <a:r>
              <a:rPr lang="hu-HU" dirty="0" err="1" smtClean="0"/>
              <a:t>Study</a:t>
            </a:r>
            <a:r>
              <a:rPr lang="hu-HU" dirty="0" smtClean="0"/>
              <a:t> </a:t>
            </a:r>
            <a:r>
              <a:rPr lang="hu-HU" dirty="0" err="1" smtClean="0"/>
              <a:t>period</a:t>
            </a:r>
            <a:r>
              <a:rPr lang="hu-HU" dirty="0" smtClean="0"/>
              <a:t> </a:t>
            </a:r>
            <a:r>
              <a:rPr lang="hu-HU" dirty="0" err="1" smtClean="0"/>
              <a:t>this</a:t>
            </a:r>
            <a:r>
              <a:rPr lang="hu-HU" dirty="0" smtClean="0"/>
              <a:t> </a:t>
            </a:r>
            <a:r>
              <a:rPr lang="hu-HU" dirty="0" err="1" smtClean="0"/>
              <a:t>semester</a:t>
            </a:r>
            <a:r>
              <a:rPr lang="hu-HU" dirty="0" smtClean="0"/>
              <a:t>: </a:t>
            </a:r>
            <a:r>
              <a:rPr lang="hu-HU" dirty="0" err="1" smtClean="0"/>
              <a:t>September</a:t>
            </a:r>
            <a:r>
              <a:rPr lang="hu-HU" dirty="0" smtClean="0"/>
              <a:t> 8 – December 12</a:t>
            </a:r>
          </a:p>
          <a:p>
            <a:r>
              <a:rPr lang="hu-HU" dirty="0" smtClean="0"/>
              <a:t>No </a:t>
            </a:r>
            <a:r>
              <a:rPr lang="hu-HU" dirty="0" err="1" smtClean="0"/>
              <a:t>classes</a:t>
            </a:r>
            <a:r>
              <a:rPr lang="hu-HU" dirty="0" smtClean="0"/>
              <a:t>: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hu-HU" dirty="0" err="1" smtClean="0"/>
              <a:t>October</a:t>
            </a:r>
            <a:r>
              <a:rPr lang="hu-HU" dirty="0" smtClean="0"/>
              <a:t> </a:t>
            </a:r>
            <a:r>
              <a:rPr lang="hu-HU" dirty="0" smtClean="0"/>
              <a:t>23–24</a:t>
            </a:r>
            <a:r>
              <a:rPr lang="hu-HU" dirty="0" smtClean="0"/>
              <a:t>, </a:t>
            </a:r>
            <a:r>
              <a:rPr lang="hu-HU" dirty="0" err="1" smtClean="0"/>
              <a:t>Thursday-Friday</a:t>
            </a:r>
            <a:r>
              <a:rPr lang="hu-HU" dirty="0" smtClean="0"/>
              <a:t> (</a:t>
            </a:r>
            <a:r>
              <a:rPr lang="hu-HU" dirty="0" err="1" smtClean="0"/>
              <a:t>national</a:t>
            </a:r>
            <a:r>
              <a:rPr lang="hu-HU" dirty="0" smtClean="0"/>
              <a:t> </a:t>
            </a:r>
            <a:r>
              <a:rPr lang="hu-HU" dirty="0" err="1" smtClean="0"/>
              <a:t>holiday</a:t>
            </a:r>
            <a:r>
              <a:rPr lang="hu-HU" dirty="0" smtClean="0"/>
              <a:t>)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hu-HU" dirty="0" err="1" smtClean="0"/>
              <a:t>October</a:t>
            </a:r>
            <a:r>
              <a:rPr lang="hu-HU" smtClean="0"/>
              <a:t> </a:t>
            </a:r>
            <a:r>
              <a:rPr lang="hu-HU" smtClean="0"/>
              <a:t>27–November </a:t>
            </a:r>
            <a:r>
              <a:rPr lang="hu-HU" dirty="0" smtClean="0"/>
              <a:t>2 (</a:t>
            </a:r>
            <a:r>
              <a:rPr lang="hu-HU" dirty="0" err="1" smtClean="0"/>
              <a:t>autumn</a:t>
            </a:r>
            <a:r>
              <a:rPr lang="hu-HU" dirty="0" smtClean="0"/>
              <a:t> </a:t>
            </a:r>
            <a:r>
              <a:rPr lang="hu-HU" dirty="0" err="1" smtClean="0"/>
              <a:t>break</a:t>
            </a:r>
            <a:r>
              <a:rPr lang="hu-HU" dirty="0" smtClean="0"/>
              <a:t>)</a:t>
            </a:r>
            <a:endParaRPr lang="hu-HU" dirty="0"/>
          </a:p>
          <a:p>
            <a:pPr indent="-685800"/>
            <a:r>
              <a:rPr lang="hu-HU" dirty="0" err="1" smtClean="0"/>
              <a:t>Exam</a:t>
            </a:r>
            <a:r>
              <a:rPr lang="hu-HU" dirty="0" smtClean="0"/>
              <a:t> </a:t>
            </a:r>
            <a:r>
              <a:rPr lang="hu-HU" dirty="0" err="1" smtClean="0"/>
              <a:t>registration</a:t>
            </a:r>
            <a:r>
              <a:rPr lang="hu-HU" dirty="0" smtClean="0"/>
              <a:t> </a:t>
            </a:r>
            <a:r>
              <a:rPr lang="hu-HU" dirty="0" err="1" smtClean="0"/>
              <a:t>period</a:t>
            </a:r>
            <a:r>
              <a:rPr lang="hu-HU" dirty="0"/>
              <a:t> </a:t>
            </a:r>
            <a:r>
              <a:rPr lang="hu-HU" dirty="0" err="1" smtClean="0"/>
              <a:t>starts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November 28</a:t>
            </a:r>
          </a:p>
          <a:p>
            <a:pPr indent="-685800"/>
            <a:r>
              <a:rPr lang="hu-HU" dirty="0" err="1" smtClean="0"/>
              <a:t>Exam</a:t>
            </a:r>
            <a:r>
              <a:rPr lang="hu-HU" dirty="0" smtClean="0"/>
              <a:t> </a:t>
            </a:r>
            <a:r>
              <a:rPr lang="hu-HU" dirty="0" err="1" smtClean="0"/>
              <a:t>period</a:t>
            </a:r>
            <a:r>
              <a:rPr lang="hu-HU" dirty="0" smtClean="0"/>
              <a:t>: December </a:t>
            </a:r>
            <a:r>
              <a:rPr lang="hu-HU" dirty="0" smtClean="0"/>
              <a:t>15–</a:t>
            </a:r>
            <a:r>
              <a:rPr lang="hu-HU" dirty="0" err="1" smtClean="0"/>
              <a:t>January</a:t>
            </a:r>
            <a:r>
              <a:rPr lang="hu-HU" dirty="0" smtClean="0"/>
              <a:t> </a:t>
            </a:r>
            <a:r>
              <a:rPr lang="hu-HU" dirty="0" smtClean="0"/>
              <a:t>31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940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weekly</a:t>
            </a:r>
            <a:r>
              <a:rPr lang="hu-HU" dirty="0" smtClean="0"/>
              <a:t> </a:t>
            </a:r>
            <a:r>
              <a:rPr lang="hu-HU" dirty="0" err="1" smtClean="0"/>
              <a:t>timetable</a:t>
            </a:r>
            <a:r>
              <a:rPr lang="hu-HU" dirty="0" smtClean="0"/>
              <a:t> </a:t>
            </a:r>
            <a:r>
              <a:rPr lang="hu-HU" dirty="0" err="1" smtClean="0"/>
              <a:t>this</a:t>
            </a:r>
            <a:r>
              <a:rPr lang="hu-HU" dirty="0" smtClean="0"/>
              <a:t> </a:t>
            </a:r>
            <a:r>
              <a:rPr lang="hu-HU" dirty="0" err="1" smtClean="0"/>
              <a:t>semester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05" y="1556792"/>
            <a:ext cx="8845683" cy="452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60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88" y="260648"/>
            <a:ext cx="9145016" cy="803275"/>
          </a:xfrm>
        </p:spPr>
        <p:txBody>
          <a:bodyPr/>
          <a:lstStyle/>
          <a:p>
            <a:r>
              <a:rPr lang="hu-HU" dirty="0" err="1" smtClean="0"/>
              <a:t>About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/>
              <a:t>D</a:t>
            </a:r>
            <a:r>
              <a:rPr lang="hu-HU" dirty="0" err="1" smtClean="0"/>
              <a:t>octoral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 of </a:t>
            </a:r>
            <a:r>
              <a:rPr lang="hu-HU" dirty="0" err="1"/>
              <a:t>L</a:t>
            </a:r>
            <a:r>
              <a:rPr lang="hu-HU" dirty="0" err="1" smtClean="0"/>
              <a:t>inguistics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Two</a:t>
            </a:r>
            <a:r>
              <a:rPr lang="hu-HU" dirty="0" smtClean="0"/>
              <a:t> </a:t>
            </a:r>
            <a:r>
              <a:rPr lang="hu-HU" dirty="0" err="1" smtClean="0"/>
              <a:t>programmes</a:t>
            </a:r>
            <a:r>
              <a:rPr lang="hu-H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/>
              <a:t>T</a:t>
            </a:r>
            <a:r>
              <a:rPr lang="hu-HU" dirty="0" err="1" smtClean="0"/>
              <a:t>heoretical</a:t>
            </a:r>
            <a:r>
              <a:rPr lang="hu-HU" dirty="0" smtClean="0"/>
              <a:t> </a:t>
            </a:r>
            <a:r>
              <a:rPr lang="hu-HU" dirty="0" err="1" smtClean="0"/>
              <a:t>linguistics</a:t>
            </a:r>
            <a:r>
              <a:rPr lang="hu-HU" dirty="0" smtClean="0"/>
              <a:t> (in </a:t>
            </a:r>
            <a:r>
              <a:rPr lang="hu-HU" dirty="0" err="1" smtClean="0"/>
              <a:t>Hungarian</a:t>
            </a:r>
            <a:r>
              <a:rPr lang="hu-HU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err="1"/>
              <a:t>A</a:t>
            </a:r>
            <a:r>
              <a:rPr lang="hu-HU" dirty="0" err="1" smtClean="0"/>
              <a:t>pplied</a:t>
            </a:r>
            <a:r>
              <a:rPr lang="hu-HU" dirty="0" smtClean="0"/>
              <a:t> </a:t>
            </a:r>
            <a:r>
              <a:rPr lang="hu-HU" dirty="0" err="1" smtClean="0"/>
              <a:t>linguistics</a:t>
            </a:r>
            <a:r>
              <a:rPr lang="hu-HU" dirty="0" smtClean="0"/>
              <a:t> (</a:t>
            </a:r>
            <a:r>
              <a:rPr lang="hu-HU" smtClean="0"/>
              <a:t>in English</a:t>
            </a:r>
            <a:r>
              <a:rPr lang="hu-HU" dirty="0" smtClean="0"/>
              <a:t>)</a:t>
            </a:r>
          </a:p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btk.ppke.hu/nydi-applied-linguistics</a:t>
            </a:r>
            <a:r>
              <a:rPr lang="hu-HU" dirty="0" smtClean="0"/>
              <a:t> </a:t>
            </a:r>
          </a:p>
          <a:p>
            <a:endParaRPr lang="hu-HU" dirty="0"/>
          </a:p>
          <a:p>
            <a:r>
              <a:rPr lang="hu-HU" dirty="0" smtClean="0"/>
              <a:t>More </a:t>
            </a:r>
            <a:r>
              <a:rPr lang="hu-HU" dirty="0" err="1" smtClean="0"/>
              <a:t>about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/>
              <a:t>: </a:t>
            </a:r>
            <a:r>
              <a:rPr lang="hu-HU" dirty="0">
                <a:hlinkClick r:id="rId3"/>
              </a:rPr>
              <a:t>https://</a:t>
            </a:r>
            <a:r>
              <a:rPr lang="hu-HU" dirty="0" smtClean="0">
                <a:hlinkClick r:id="rId3"/>
              </a:rPr>
              <a:t>btk.ppke.hu/nyelvtudomanyi-doktori-iskola</a:t>
            </a:r>
            <a:r>
              <a:rPr lang="hu-HU" dirty="0" smtClean="0"/>
              <a:t> </a:t>
            </a:r>
          </a:p>
          <a:p>
            <a:endParaRPr lang="en-GB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914" y="3836480"/>
            <a:ext cx="5819574" cy="298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elling Your Ideas">
  <a:themeElements>
    <a:clrScheme name="Egyéni 11. séma">
      <a:dk1>
        <a:srgbClr val="000000"/>
      </a:dk1>
      <a:lt1>
        <a:srgbClr val="FFFFFF"/>
      </a:lt1>
      <a:dk2>
        <a:srgbClr val="FFFFFF"/>
      </a:dk2>
      <a:lt2>
        <a:srgbClr val="C00000"/>
      </a:lt2>
      <a:accent1>
        <a:srgbClr val="F1B60F"/>
      </a:accent1>
      <a:accent2>
        <a:srgbClr val="C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C00000"/>
      </a:hlink>
      <a:folHlink>
        <a:srgbClr val="C00000"/>
      </a:folHlink>
    </a:clrScheme>
    <a:fontScheme name="Selling Your Ideas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alt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alt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elling Your Ideas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Your Ideas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Your Ideas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7150</TotalTime>
  <Words>475</Words>
  <Application>Microsoft Office PowerPoint</Application>
  <PresentationFormat>Diavetítés a képernyőre (4:3 oldalarány)</PresentationFormat>
  <Paragraphs>91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Rounded MT Bold</vt:lpstr>
      <vt:lpstr>Calibri</vt:lpstr>
      <vt:lpstr>Times New Roman</vt:lpstr>
      <vt:lpstr>Selling Your Ideas</vt:lpstr>
      <vt:lpstr>PowerPoint-bemutató</vt:lpstr>
      <vt:lpstr>Study structure in the doctoral school</vt:lpstr>
      <vt:lpstr>Course work in Semesters 1-4</vt:lpstr>
      <vt:lpstr>The complex examination</vt:lpstr>
      <vt:lpstr>Research and publication</vt:lpstr>
      <vt:lpstr>Structure of this semester</vt:lpstr>
      <vt:lpstr>Your weekly timetable this semester</vt:lpstr>
      <vt:lpstr>About the Doctoral School of Linguistics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Multilingualism</dc:title>
  <dc:creator>RemenyiA</dc:creator>
  <cp:lastModifiedBy>Reményi Andrea</cp:lastModifiedBy>
  <cp:revision>751</cp:revision>
  <cp:lastPrinted>2022-08-31T05:36:14Z</cp:lastPrinted>
  <dcterms:created xsi:type="dcterms:W3CDTF">2005-03-08T00:10:37Z</dcterms:created>
  <dcterms:modified xsi:type="dcterms:W3CDTF">2025-09-11T09:31:07Z</dcterms:modified>
</cp:coreProperties>
</file>